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360" r:id="rId3"/>
    <p:sldId id="270" r:id="rId4"/>
    <p:sldId id="271" r:id="rId5"/>
    <p:sldId id="272" r:id="rId6"/>
    <p:sldId id="361" r:id="rId7"/>
    <p:sldId id="258" r:id="rId8"/>
    <p:sldId id="262" r:id="rId9"/>
    <p:sldId id="263" r:id="rId10"/>
    <p:sldId id="264" r:id="rId11"/>
    <p:sldId id="265" r:id="rId12"/>
    <p:sldId id="268" r:id="rId13"/>
    <p:sldId id="269" r:id="rId14"/>
    <p:sldId id="260" r:id="rId15"/>
    <p:sldId id="261" r:id="rId16"/>
    <p:sldId id="266" r:id="rId17"/>
    <p:sldId id="267" r:id="rId18"/>
    <p:sldId id="341" r:id="rId19"/>
    <p:sldId id="350" r:id="rId20"/>
    <p:sldId id="353" r:id="rId21"/>
    <p:sldId id="347" r:id="rId22"/>
    <p:sldId id="354" r:id="rId23"/>
    <p:sldId id="355" r:id="rId24"/>
    <p:sldId id="356" r:id="rId25"/>
    <p:sldId id="362" r:id="rId26"/>
    <p:sldId id="352" r:id="rId27"/>
    <p:sldId id="351" r:id="rId28"/>
    <p:sldId id="357" r:id="rId29"/>
    <p:sldId id="358" r:id="rId30"/>
    <p:sldId id="359" r:id="rId31"/>
    <p:sldId id="34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36AFB-3403-4BE8-B2E9-BFDD47609216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EDA20-1CC7-4C66-BB01-A76698B21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98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06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66656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43906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836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7764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43471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8827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40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9415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1140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6327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77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57228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1607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99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308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89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93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790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78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25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75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3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6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9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8F666-320F-42EC-91C5-38C13FF3F59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930C4-DE88-4D24-8618-8721156C6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46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rotWithShape="1">
            <a:blip r:embed="rId2"/>
            <a:stretch>
              <a:fillRect l="-40217" r="-43155"/>
            </a:stretch>
          </a:blip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7443"/>
          <a:stretch>
            <a:fillRect/>
          </a:stretch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0988" y="1550108"/>
            <a:ext cx="59847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8000" dirty="0">
                <a:solidFill>
                  <a:schemeClr val="bg1"/>
                </a:solidFill>
                <a:latin typeface="FZCuHeiSongS-B-GB"/>
                <a:ea typeface="FZCuHeiSongS-B-GB"/>
              </a:rPr>
              <a:t>随机算法</a:t>
            </a:r>
            <a:endParaRPr lang="en-US" altLang="zh-CN" sz="4000" dirty="0">
              <a:solidFill>
                <a:schemeClr val="bg1"/>
              </a:solidFill>
              <a:latin typeface="FZCuHeiSongS-B-GB"/>
              <a:ea typeface="FZCuHeiSongS-B-GB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  <a:prstDash val="solid"/>
            <a:miter/>
          </a:ln>
        </p:spPr>
      </p:cxnSp>
      <p:grpSp>
        <p:nvGrpSpPr>
          <p:cNvPr id="33" name="组合 32"/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en-US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Peking</a:t>
              </a:r>
              <a:r>
                <a:rPr lang="zh-CN" altLang="zh-CN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 </a:t>
              </a:r>
              <a:r>
                <a:rPr lang="en-US" altLang="en-US" sz="2100">
                  <a:solidFill>
                    <a:schemeClr val="bg1"/>
                  </a:solidFill>
                  <a:latin typeface="FZCuHeiSongS-B-GB"/>
                  <a:ea typeface="FZCuHeiSongS-B-GB"/>
                </a:rPr>
                <a:t>University</a:t>
              </a:r>
              <a:endParaRPr lang="zh-CN" altLang="zh-CN" sz="2100">
                <a:solidFill>
                  <a:schemeClr val="bg1"/>
                </a:solidFill>
                <a:latin typeface="FZCuHeiSongS-B-GB"/>
                <a:ea typeface="FZCuHeiSongS-B-GB"/>
              </a:endParaRPr>
            </a:p>
          </p:txBody>
        </p:sp>
        <p:cxnSp>
          <p:nvCxnSpPr>
            <p:cNvPr id="36" name="直接连接符 33"/>
            <p:cNvCxnSpPr/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45151" y="4240505"/>
            <a:ext cx="598473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altLang="zh-CN" sz="4000" dirty="0">
              <a:solidFill>
                <a:schemeClr val="bg1"/>
              </a:solidFill>
              <a:latin typeface="FZCuHeiSongS-B-GB"/>
              <a:ea typeface="FZCuHeiSongS-B-GB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AA230-6B3A-92E8-FD8E-DC274449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2F06D-0C9F-00C6-4A46-85A6B8626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1D71EC-0B0E-1C6B-145C-FC9D2A1C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24" y="315370"/>
            <a:ext cx="11092392" cy="28855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1755B0-5FA3-595B-4793-227CEA985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7" y="3200944"/>
            <a:ext cx="10790946" cy="19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37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2EC25-A383-986D-AAA0-45570047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A50F47-128A-C0A4-9628-B073C59AF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FE8625-C21E-F838-47C0-E5EF5C55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5" y="1173405"/>
            <a:ext cx="10401510" cy="47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6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2BD17-6419-BD5B-ADAA-44F15EF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78993-A557-74F1-7C49-E90A2F230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86D693-D612-7DBF-394C-039870F4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37" y="1389238"/>
            <a:ext cx="11399925" cy="158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02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225CF-A00B-6D63-AABA-C2D4755B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9B52E-49E8-259C-569A-8BC5D8B47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假设存在期望时间为</a:t>
            </a:r>
            <a:r>
              <a:rPr lang="en-US" altLang="zh-CN" dirty="0"/>
              <a:t>cn^2</a:t>
            </a:r>
            <a:r>
              <a:rPr lang="zh-CN" altLang="en-US" dirty="0"/>
              <a:t>的有效</a:t>
            </a:r>
            <a:r>
              <a:rPr lang="en-US" altLang="zh-CN" dirty="0"/>
              <a:t>Las Vegas</a:t>
            </a:r>
            <a:r>
              <a:rPr lang="zh-CN" altLang="en-US" dirty="0"/>
              <a:t>随机算法</a:t>
            </a:r>
            <a:r>
              <a:rPr lang="en-US" altLang="zh-CN" dirty="0"/>
              <a:t>A</a:t>
            </a:r>
            <a:r>
              <a:rPr lang="zh-CN" altLang="en-US" dirty="0"/>
              <a:t>，由</a:t>
            </a:r>
            <a:r>
              <a:rPr lang="en-US" altLang="zh-CN" dirty="0"/>
              <a:t>A</a:t>
            </a:r>
            <a:r>
              <a:rPr lang="zh-CN" altLang="en-US" dirty="0"/>
              <a:t>出发构造有效</a:t>
            </a:r>
            <a:r>
              <a:rPr lang="en-US" altLang="zh-CN" dirty="0" err="1"/>
              <a:t>MonteCarlo</a:t>
            </a:r>
            <a:r>
              <a:rPr lang="zh-CN" altLang="en-US" dirty="0"/>
              <a:t>随机算法</a:t>
            </a:r>
            <a:r>
              <a:rPr lang="en-US" altLang="zh-CN" dirty="0"/>
              <a:t>B</a:t>
            </a:r>
          </a:p>
          <a:p>
            <a:pPr lvl="1"/>
            <a:r>
              <a:rPr lang="zh-CN" altLang="en-US" dirty="0"/>
              <a:t>对任意输入，运行算法</a:t>
            </a:r>
            <a:r>
              <a:rPr lang="en-US" altLang="zh-CN" dirty="0"/>
              <a:t>A</a:t>
            </a:r>
          </a:p>
          <a:p>
            <a:pPr lvl="1"/>
            <a:r>
              <a:rPr lang="zh-CN" altLang="en-US" dirty="0"/>
              <a:t>如果在</a:t>
            </a:r>
            <a:r>
              <a:rPr lang="en-US" altLang="zh-CN" dirty="0"/>
              <a:t>4cn^2</a:t>
            </a:r>
            <a:r>
              <a:rPr lang="zh-CN" altLang="en-US" dirty="0"/>
              <a:t>的时间内终止，则输出</a:t>
            </a:r>
            <a:r>
              <a:rPr lang="en-US" altLang="zh-CN" dirty="0"/>
              <a:t>A</a:t>
            </a:r>
            <a:r>
              <a:rPr lang="zh-CN" altLang="en-US" dirty="0"/>
              <a:t>的结果</a:t>
            </a:r>
            <a:endParaRPr lang="en-US" altLang="zh-CN" dirty="0"/>
          </a:p>
          <a:p>
            <a:pPr lvl="1"/>
            <a:r>
              <a:rPr lang="zh-CN" altLang="en-US" dirty="0"/>
              <a:t>如果在</a:t>
            </a:r>
            <a:r>
              <a:rPr lang="en-US" altLang="zh-CN" dirty="0"/>
              <a:t>4cn^2</a:t>
            </a:r>
            <a:r>
              <a:rPr lang="zh-CN" altLang="en-US" dirty="0"/>
              <a:t>的时间还未终止，则立即终止，输出随机结果</a:t>
            </a:r>
            <a:endParaRPr lang="en-US" altLang="zh-CN" dirty="0"/>
          </a:p>
          <a:p>
            <a:r>
              <a:rPr lang="zh-CN" altLang="en-US" dirty="0"/>
              <a:t>能在</a:t>
            </a:r>
            <a:r>
              <a:rPr lang="en-US" altLang="zh-CN" dirty="0"/>
              <a:t>4cn^2</a:t>
            </a:r>
            <a:r>
              <a:rPr lang="zh-CN" altLang="en-US" dirty="0"/>
              <a:t>内在</a:t>
            </a:r>
            <a:r>
              <a:rPr lang="en-US" altLang="zh-CN" dirty="0"/>
              <a:t>A</a:t>
            </a:r>
            <a:r>
              <a:rPr lang="zh-CN" altLang="en-US" dirty="0"/>
              <a:t>上终止的输入结果肯定正确，故由</a:t>
            </a:r>
            <a:r>
              <a:rPr lang="en-US" altLang="zh-CN" dirty="0"/>
              <a:t>Markov</a:t>
            </a:r>
            <a:r>
              <a:rPr lang="zh-CN" altLang="en-US" dirty="0"/>
              <a:t>不等式</a:t>
            </a:r>
            <a:endParaRPr lang="en-US" altLang="zh-CN" dirty="0"/>
          </a:p>
          <a:p>
            <a:pPr lvl="1"/>
            <a:r>
              <a:rPr lang="en-US" altLang="zh-CN" dirty="0"/>
              <a:t>P[</a:t>
            </a:r>
            <a:r>
              <a:rPr lang="zh-CN" altLang="en-US" dirty="0"/>
              <a:t>结果错误</a:t>
            </a:r>
            <a:r>
              <a:rPr lang="en-US" altLang="zh-CN" dirty="0"/>
              <a:t>] &lt;= P[</a:t>
            </a:r>
            <a:r>
              <a:rPr lang="zh-CN" altLang="en-US" dirty="0"/>
              <a:t>运行时间</a:t>
            </a:r>
            <a:r>
              <a:rPr lang="en-US" altLang="zh-CN" dirty="0"/>
              <a:t>&gt;=4cn^2] &lt;= E[</a:t>
            </a:r>
            <a:r>
              <a:rPr lang="zh-CN" altLang="en-US" dirty="0"/>
              <a:t>运行时间</a:t>
            </a:r>
            <a:r>
              <a:rPr lang="en-US" altLang="zh-CN" dirty="0"/>
              <a:t>]/(4cn^2) = ¼ &lt; 1/3.</a:t>
            </a:r>
          </a:p>
          <a:p>
            <a:r>
              <a:rPr lang="zh-CN" altLang="en-US" dirty="0"/>
              <a:t>反证法，推出矛盾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2888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1894C-DB06-3C92-C7D4-4DB8D2636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137A7-17B9-218B-7BD6-BDA1F5E2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B4550-D8E7-4EFD-5143-C40A8DB4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5631"/>
            <a:ext cx="10173340" cy="31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6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8C09C-4F1D-BD42-E1B4-A8C35BA8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9C4FF-FD57-2766-D18E-6F86C0476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CB7439-CD6B-6A07-11DD-CC1F2078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001805" cy="282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5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64DBF-365B-7C22-6423-D3BC3B34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8DF06-7005-EFD8-00D4-47C4BEA8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398B3B-05FA-0AB8-CE00-70591735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72" y="1690688"/>
            <a:ext cx="9885300" cy="1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7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85603-4320-F544-9EE0-EAD1C794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E477B-4384-4229-3191-25826EDB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这里假设</a:t>
            </a:r>
            <a:r>
              <a:rPr lang="en-US" altLang="zh-CN" dirty="0"/>
              <a:t>n</a:t>
            </a:r>
            <a:r>
              <a:rPr lang="zh-CN" altLang="en-US" dirty="0"/>
              <a:t>个元素互不相等，不然没法做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出现（</a:t>
            </a:r>
            <a:r>
              <a:rPr lang="en-US" altLang="zh-CN" dirty="0"/>
              <a:t>p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次：</a:t>
            </a:r>
            <a:r>
              <a:rPr lang="en-US" altLang="zh-CN" dirty="0"/>
              <a:t>1/n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次：</a:t>
            </a:r>
            <a:r>
              <a:rPr lang="en-US" altLang="zh-CN" dirty="0"/>
              <a:t>(1-1/n) * (1/(n-1)) = 1/n</a:t>
            </a:r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次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dirty="0">
                <a:sym typeface="Wingdings" panose="05000000000000000000" pitchFamily="2" charset="2"/>
              </a:rPr>
              <a:t>(1-1/n) * (1-1/(n-1)) * (1/(n-2)) = 1/n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E[</a:t>
            </a:r>
            <a:r>
              <a:rPr lang="zh-CN" altLang="en-US" dirty="0">
                <a:sym typeface="Wingdings" panose="05000000000000000000" pitchFamily="2" charset="2"/>
              </a:rPr>
              <a:t>次数</a:t>
            </a:r>
            <a:r>
              <a:rPr lang="en-US" altLang="zh-CN" dirty="0">
                <a:sym typeface="Wingdings" panose="05000000000000000000" pitchFamily="2" charset="2"/>
              </a:rPr>
              <a:t>|x</a:t>
            </a:r>
            <a:r>
              <a:rPr lang="zh-CN" altLang="en-US" dirty="0">
                <a:sym typeface="Wingdings" panose="05000000000000000000" pitchFamily="2" charset="2"/>
              </a:rPr>
              <a:t>出现</a:t>
            </a:r>
            <a:r>
              <a:rPr lang="en-US" altLang="zh-CN" dirty="0">
                <a:sym typeface="Wingdings" panose="05000000000000000000" pitchFamily="2" charset="2"/>
              </a:rPr>
              <a:t>] = 1 * 1/n + 2 * 1/n + … + n * 1/n = (n+1)/2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x</a:t>
            </a:r>
            <a:r>
              <a:rPr lang="zh-CN" altLang="en-US" dirty="0">
                <a:sym typeface="Wingdings" panose="05000000000000000000" pitchFamily="2" charset="2"/>
              </a:rPr>
              <a:t>不出现（</a:t>
            </a:r>
            <a:r>
              <a:rPr lang="en-US" altLang="zh-CN" dirty="0">
                <a:sym typeface="Wingdings" panose="05000000000000000000" pitchFamily="2" charset="2"/>
              </a:rPr>
              <a:t>1-p</a:t>
            </a:r>
            <a:r>
              <a:rPr lang="zh-CN" altLang="en-US" dirty="0">
                <a:sym typeface="Wingdings" panose="05000000000000000000" pitchFamily="2" charset="2"/>
              </a:rPr>
              <a:t>）：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E[</a:t>
            </a:r>
            <a:r>
              <a:rPr lang="zh-CN" altLang="en-US" dirty="0">
                <a:sym typeface="Wingdings" panose="05000000000000000000" pitchFamily="2" charset="2"/>
              </a:rPr>
              <a:t>次数</a:t>
            </a:r>
            <a:r>
              <a:rPr lang="en-US" altLang="zh-CN" dirty="0">
                <a:sym typeface="Wingdings" panose="05000000000000000000" pitchFamily="2" charset="2"/>
              </a:rPr>
              <a:t>|x</a:t>
            </a:r>
            <a:r>
              <a:rPr lang="zh-CN" altLang="en-US" dirty="0">
                <a:sym typeface="Wingdings" panose="05000000000000000000" pitchFamily="2" charset="2"/>
              </a:rPr>
              <a:t>不出现</a:t>
            </a:r>
            <a:r>
              <a:rPr lang="en-US" altLang="zh-CN" dirty="0">
                <a:sym typeface="Wingdings" panose="05000000000000000000" pitchFamily="2" charset="2"/>
              </a:rPr>
              <a:t>] = 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E[</a:t>
            </a:r>
            <a:r>
              <a:rPr lang="zh-CN" altLang="en-US" dirty="0">
                <a:sym typeface="Wingdings" panose="05000000000000000000" pitchFamily="2" charset="2"/>
              </a:rPr>
              <a:t>次数</a:t>
            </a:r>
            <a:r>
              <a:rPr lang="en-US" altLang="zh-CN" dirty="0">
                <a:sym typeface="Wingdings" panose="05000000000000000000" pitchFamily="2" charset="2"/>
              </a:rPr>
              <a:t>] = p * (n+1)/2 + (1-p) * n</a:t>
            </a:r>
          </a:p>
        </p:txBody>
      </p:sp>
    </p:spTree>
    <p:extLst>
      <p:ext uri="{BB962C8B-B14F-4D97-AF65-F5344CB8AC3E}">
        <p14:creationId xmlns:p14="http://schemas.microsoft.com/office/powerpoint/2010/main" val="408086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551899" cy="1883966"/>
            <a:chOff x="1209755" y="4179558"/>
            <a:chExt cx="2551899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811020" cy="14452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FZCuHeiSongS-B-GB"/>
                  <a:ea typeface="FZCuHeiSongS-B-GB"/>
                </a:rPr>
                <a:t>03</a:t>
              </a:r>
              <a:endParaRPr lang="zh-CN" altLang="zh-CN" sz="8800" b="1" dirty="0">
                <a:latin typeface="FZCuHeiSongS-B-GB"/>
                <a:ea typeface="FZCuHeiSongS-B-GB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223651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宋体" panose="02010600030101010101" pitchFamily="2" charset="-122"/>
                </a:rPr>
                <a:t>扩展内容</a:t>
              </a: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508869"/>
            <a:ext cx="757130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latin typeface="+mj-ea"/>
                <a:ea typeface="+mj-ea"/>
              </a:rPr>
              <a:t>一种看待随机算法的计算复杂性视角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6617" y="1884071"/>
                <a:ext cx="10438765" cy="376827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考虑输入长度为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en-US" sz="2400" dirty="0"/>
                  <a:t>的（</a:t>
                </a:r>
                <a14:m>
                  <m:oMath xmlns:m="http://schemas.openxmlformats.org/officeDocument/2006/math"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最多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）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/>
                  <a:t>个输入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P</a:t>
                </a:r>
                <a:r>
                  <a:rPr lang="zh-CN" altLang="en-US" sz="2400" dirty="0"/>
                  <a:t>类问题：存在图灵机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，能正确回答这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/>
                  <a:t>个输入。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是可计算函数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NP</a:t>
                </a:r>
                <a:r>
                  <a:rPr lang="zh-CN" altLang="en-US" sz="2400" dirty="0"/>
                  <a:t>类问题：存在图灵机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，能正确回答这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/>
                  <a:t>个输入，但每个输入需要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个确定</a:t>
                </a:r>
                <a:r>
                  <a:rPr lang="en-US" altLang="zh-CN" sz="2400" dirty="0"/>
                  <a:t>bit</a:t>
                </a:r>
                <a:r>
                  <a:rPr lang="zh-CN" altLang="en-US" sz="2400" dirty="0"/>
                  <a:t>来提供额外信息，共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𝑝𝑜𝑙𝑦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bit</m:t>
                    </m:r>
                  </m:oMath>
                </a14:m>
                <a:r>
                  <a:rPr lang="zh-CN" altLang="en-US" sz="2400" dirty="0"/>
                  <a:t>额外信息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BPP</a:t>
                </a:r>
                <a:r>
                  <a:rPr lang="zh-CN" altLang="en-US" sz="2400" dirty="0"/>
                  <a:t>类问题：存在图灵机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，能回答这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/>
                  <a:t>个输入，每个输入有常数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/>
                  <a:t>概率出错，需要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个随机</a:t>
                </a:r>
                <a:r>
                  <a:rPr lang="en-US" altLang="zh-CN" sz="2400" dirty="0"/>
                  <a:t>bit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由集中不等式（</a:t>
                </a:r>
                <a:r>
                  <a:rPr lang="en-US" altLang="zh-CN" sz="2400" dirty="0" err="1"/>
                  <a:t>Hoeffding</a:t>
                </a:r>
                <a:r>
                  <a:rPr lang="en-US" altLang="zh-CN" sz="2400" dirty="0"/>
                  <a:t>/Chernoff Inequality</a:t>
                </a:r>
                <a:r>
                  <a:rPr lang="zh-CN" altLang="en-US" sz="2400" dirty="0"/>
                  <a:t>）可知，只需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次重复独立随机试验</a:t>
                </a:r>
                <a:r>
                  <a:rPr lang="en-US" altLang="zh-CN" sz="2400" dirty="0"/>
                  <a:t>+</a:t>
                </a:r>
                <a:r>
                  <a:rPr lang="zh-CN" altLang="en-US" sz="2400" dirty="0"/>
                  <a:t>对所有结果取多数作为输出可以使得出错概率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/>
                  <a:t>，此时需要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个随机</a:t>
                </a:r>
                <a:r>
                  <a:rPr lang="en-US" altLang="zh-CN" sz="2400" dirty="0"/>
                  <a:t>bit</a:t>
                </a:r>
                <a:r>
                  <a:rPr lang="zh-CN" altLang="en-US" sz="2400" dirty="0"/>
                  <a:t>。这样的算法记作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7" y="1884071"/>
                <a:ext cx="10438765" cy="3768276"/>
              </a:xfrm>
              <a:prstGeom prst="rect">
                <a:avLst/>
              </a:prstGeom>
              <a:blipFill>
                <a:blip r:embed="rId4"/>
                <a:stretch>
                  <a:fillRect l="-818" t="-1456" r="-526" b="-2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7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635255" cy="1883966"/>
            <a:chOff x="1209755" y="4179558"/>
            <a:chExt cx="2635255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2921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FZCuHeiSongS-B-GB"/>
                  <a:ea typeface="FZCuHeiSongS-B-GB"/>
                </a:rPr>
                <a:t>01</a:t>
              </a:r>
              <a:endParaRPr lang="zh-CN" altLang="zh-CN" sz="8800" b="1" dirty="0">
                <a:latin typeface="FZCuHeiSongS-B-GB"/>
                <a:ea typeface="FZCuHeiSongS-B-GB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231986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宋体" panose="02010600030101010101" pitchFamily="2" charset="-122"/>
                </a:rPr>
                <a:t>基础内容</a:t>
              </a: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33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508869"/>
            <a:ext cx="7527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600" dirty="0">
                <a:latin typeface="+mj-ea"/>
                <a:ea typeface="+mj-ea"/>
              </a:rPr>
              <a:t>一种看待随机算法的计算复杂性视角</a:t>
            </a:r>
            <a:r>
              <a:rPr lang="en-US" altLang="zh-CN" sz="3600" dirty="0">
                <a:latin typeface="+mj-ea"/>
                <a:ea typeface="+mj-ea"/>
              </a:rPr>
              <a:t>(Cont’d)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59552" y="2079933"/>
                <a:ext cx="10438765" cy="452797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再由</a:t>
                </a:r>
                <a:r>
                  <a:rPr lang="en-US" altLang="zh-CN" sz="2400" dirty="0"/>
                  <a:t>Union Bound</a:t>
                </a:r>
                <a:r>
                  <a:rPr lang="zh-CN" altLang="en-US" sz="2400" dirty="0"/>
                  <a:t>可知，存在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个确定</a:t>
                </a:r>
                <a:r>
                  <a:rPr lang="en-US" altLang="zh-CN" sz="2400" dirty="0"/>
                  <a:t>bit</a:t>
                </a:r>
                <a:r>
                  <a:rPr lang="zh-CN" altLang="en-US" sz="2400" dirty="0"/>
                  <a:t>，使得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能够正确回答所有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/>
                  <a:t>个输入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由于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→“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400" dirty="0"/>
                  <a:t>确定</a:t>
                </a:r>
                <a:r>
                  <a:rPr lang="en-US" altLang="zh-CN" sz="2400" dirty="0"/>
                  <a:t>bit</a:t>
                </a:r>
                <a:r>
                  <a:rPr lang="zh-CN" altLang="en-US" sz="2400" dirty="0"/>
                  <a:t>”一般来说不是多项式可计算函数，因此不能说明</a:t>
                </a:r>
                <a:r>
                  <a:rPr lang="en-US" altLang="zh-CN" sz="2400" dirty="0"/>
                  <a:t>P=BPP</a:t>
                </a:r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对比：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P</a:t>
                </a:r>
                <a:r>
                  <a:rPr lang="zh-CN" altLang="en-US" sz="2400" dirty="0"/>
                  <a:t>：存在图灵机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能解决所有长度为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的输入，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可计算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NP</a:t>
                </a:r>
                <a:r>
                  <a:rPr lang="zh-CN" altLang="en-US" sz="2400" dirty="0"/>
                  <a:t>：存在图灵机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能解决所有长度为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的输入，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可计算</m:t>
                    </m:r>
                  </m:oMath>
                </a14:m>
                <a:r>
                  <a:rPr lang="zh-CN" altLang="en-US" sz="2400" dirty="0"/>
                  <a:t>，需要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个额外</a:t>
                </a:r>
                <a:r>
                  <a:rPr lang="en-US" altLang="zh-CN" sz="2400" dirty="0"/>
                  <a:t>bit</a:t>
                </a:r>
                <a:r>
                  <a:rPr lang="zh-CN" altLang="en-US" sz="2400" dirty="0"/>
                  <a:t>信息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BPP</a:t>
                </a:r>
                <a:r>
                  <a:rPr lang="zh-CN" altLang="en-US" sz="2400" dirty="0"/>
                  <a:t>：存在图灵机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能解决所有长度为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的输入，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可计算</m:t>
                    </m:r>
                  </m:oMath>
                </a14:m>
                <a:r>
                  <a:rPr lang="zh-CN" altLang="en-US" sz="2400" dirty="0"/>
                  <a:t>，需要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个额外</a:t>
                </a:r>
                <a:r>
                  <a:rPr lang="en-US" altLang="zh-CN" sz="2400" dirty="0"/>
                  <a:t>bit</a:t>
                </a:r>
                <a:r>
                  <a:rPr lang="zh-CN" altLang="en-US" sz="2400" dirty="0"/>
                  <a:t>信息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52" y="2079933"/>
                <a:ext cx="10438765" cy="4527971"/>
              </a:xfrm>
              <a:prstGeom prst="rect">
                <a:avLst/>
              </a:prstGeom>
              <a:blipFill>
                <a:blip r:embed="rId4"/>
                <a:stretch>
                  <a:fillRect l="-876" t="-1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510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508869"/>
            <a:ext cx="34724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latin typeface="+mj-ea"/>
                <a:ea typeface="+mj-ea"/>
              </a:rPr>
              <a:t>1. </a:t>
            </a:r>
            <a:r>
              <a:rPr lang="zh-CN" altLang="en-US" sz="3600" dirty="0">
                <a:latin typeface="+mj-ea"/>
                <a:ea typeface="+mj-ea"/>
              </a:rPr>
              <a:t>矩阵乘积判等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59552" y="1822758"/>
                <a:ext cx="10438765" cy="415498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给定矩阵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/>
                  <a:t>，判定是否有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确定性算法：计算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400" dirty="0"/>
                  <a:t>，然后逐元素比较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。时间复杂度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随机算法：随机选择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/>
                  <a:t>，计算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𝐶𝑥</m:t>
                    </m:r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𝐵𝑥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，逐元素比较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400" dirty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400" dirty="0"/>
                  <a:t>，算法一定能输出正确的结果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400" dirty="0"/>
                  <a:t>，必然存在第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/>
                  <a:t>列满足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400" dirty="0"/>
                  <a:t>将所有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两两</m:t>
                    </m:r>
                  </m:oMath>
                </a14:m>
                <a:r>
                  <a:rPr lang="zh-CN" altLang="en-US" sz="2400" dirty="0"/>
                  <a:t>分组成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，每一组只有第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/>
                  <a:t>个分量不等，必然有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，因此至少其中一者不为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。算法至多以</a:t>
                </a:r>
                <a:r>
                  <a:rPr lang="en-US" altLang="zh-CN" sz="2400" dirty="0"/>
                  <a:t>1/2</a:t>
                </a:r>
                <a:r>
                  <a:rPr lang="zh-CN" altLang="en-US" sz="2400" dirty="0"/>
                  <a:t>概率出错。</a:t>
                </a:r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52" y="1822758"/>
                <a:ext cx="10438765" cy="4154984"/>
              </a:xfrm>
              <a:prstGeom prst="rect">
                <a:avLst/>
              </a:prstGeom>
              <a:blipFill>
                <a:blip r:embed="rId4"/>
                <a:stretch>
                  <a:fillRect l="-759" t="-1320" r="-3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842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508869"/>
            <a:ext cx="30107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latin typeface="+mj-ea"/>
                <a:ea typeface="+mj-ea"/>
              </a:rPr>
              <a:t>2. </a:t>
            </a:r>
            <a:r>
              <a:rPr lang="zh-CN" altLang="en-US" sz="3600" dirty="0">
                <a:latin typeface="+mj-ea"/>
                <a:ea typeface="+mj-ea"/>
              </a:rPr>
              <a:t>验证结合律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6FC3FC-774A-40BF-A9AA-AEAFD2C8F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52" y="1818041"/>
            <a:ext cx="9558943" cy="209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9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508869"/>
            <a:ext cx="30107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latin typeface="+mj-ea"/>
                <a:ea typeface="+mj-ea"/>
              </a:rPr>
              <a:t>2. </a:t>
            </a:r>
            <a:r>
              <a:rPr lang="zh-CN" altLang="en-US" sz="3600" dirty="0">
                <a:latin typeface="+mj-ea"/>
                <a:ea typeface="+mj-ea"/>
              </a:rPr>
              <a:t>验证结合律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F41C0A-1782-45B1-8D41-38E767384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4" y="1394307"/>
            <a:ext cx="8161265" cy="51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73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508869"/>
            <a:ext cx="30107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latin typeface="+mj-ea"/>
                <a:ea typeface="+mj-ea"/>
              </a:rPr>
              <a:t>2. </a:t>
            </a:r>
            <a:r>
              <a:rPr lang="zh-CN" altLang="en-US" sz="3600" dirty="0">
                <a:latin typeface="+mj-ea"/>
                <a:ea typeface="+mj-ea"/>
              </a:rPr>
              <a:t>验证结合律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D1CAF-4679-48A0-B59E-DDE7A4253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6" y="1346847"/>
            <a:ext cx="10486383" cy="25068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16F161-BEA8-4969-95AC-902F26506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77" y="4045297"/>
            <a:ext cx="9433916" cy="27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94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508869"/>
            <a:ext cx="75431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latin typeface="+mj-ea"/>
                <a:ea typeface="+mj-ea"/>
              </a:rPr>
              <a:t>3. </a:t>
            </a:r>
            <a:r>
              <a:rPr lang="zh-CN" altLang="en-US" sz="3600" dirty="0">
                <a:latin typeface="+mj-ea"/>
                <a:ea typeface="+mj-ea"/>
              </a:rPr>
              <a:t>质数判定与</a:t>
            </a:r>
            <a:r>
              <a:rPr lang="en-US" altLang="zh-CN" sz="3600" dirty="0">
                <a:latin typeface="+mj-ea"/>
                <a:ea typeface="+mj-ea"/>
              </a:rPr>
              <a:t>Miller-Rabin</a:t>
            </a:r>
            <a:r>
              <a:rPr lang="zh-CN" altLang="en-US" sz="3600" dirty="0">
                <a:latin typeface="+mj-ea"/>
                <a:ea typeface="+mj-ea"/>
              </a:rPr>
              <a:t>算法补充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59552" y="1822758"/>
                <a:ext cx="10438765" cy="44603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判定大整数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是否为质数，如果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是合数，称一个数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是</a:t>
                </a:r>
                <a:r>
                  <a:rPr lang="en-US" altLang="zh-CN" sz="2400" dirty="0"/>
                  <a:t>witness</a:t>
                </a:r>
                <a:r>
                  <a:rPr lang="zh-CN" altLang="en-US" sz="2400" dirty="0"/>
                  <a:t>如果在</a:t>
                </a:r>
                <a:r>
                  <a:rPr lang="en-US" altLang="zh-CN" sz="2400" dirty="0"/>
                  <a:t>Miller-Rabin</a:t>
                </a:r>
                <a:r>
                  <a:rPr lang="zh-CN" altLang="en-US" sz="2400" dirty="0"/>
                  <a:t>算法中以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作为随机种子，算法能够给出</a:t>
                </a:r>
                <a:r>
                  <a:rPr lang="en-US" altLang="zh-CN" sz="2400" dirty="0"/>
                  <a:t>``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是质数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的错误结论，否则称为</a:t>
                </a:r>
                <a:r>
                  <a:rPr lang="en-US" altLang="zh-CN" sz="2400" dirty="0"/>
                  <a:t>non-witness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witness</a:t>
                </a:r>
                <a:r>
                  <a:rPr lang="zh-CN" altLang="en-US" sz="2400" dirty="0"/>
                  <a:t>构成的集合称作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可用初等群论知识证明，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/>
                  <a:t>构成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400" dirty="0"/>
                  <a:t>的适当子群（即，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4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/>
                  <a:t>是子群）。由</a:t>
                </a:r>
                <a:r>
                  <a:rPr lang="en-US" altLang="zh-CN" sz="2400" dirty="0"/>
                  <a:t>Lagrange</a:t>
                </a:r>
                <a:r>
                  <a:rPr lang="zh-CN" altLang="en-US" sz="2400" dirty="0"/>
                  <a:t>定理知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=|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400" dirty="0"/>
                  <a:t>，因此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/>
                  <a:t>。此时可以保证</a:t>
                </a:r>
                <a:r>
                  <a:rPr lang="en-US" altLang="zh-CN" sz="2400" dirty="0"/>
                  <a:t>Miller-Rabin</a:t>
                </a:r>
                <a:r>
                  <a:rPr lang="zh-CN" altLang="en-US" sz="2400" dirty="0"/>
                  <a:t>算法一次运行出错的概率不超过</a:t>
                </a:r>
                <a:r>
                  <a:rPr lang="en-US" altLang="zh-CN" sz="2400" dirty="0"/>
                  <a:t>1/2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可进一步用代数方法证明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，并且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的界是紧的。这样</a:t>
                </a:r>
                <a:r>
                  <a:rPr lang="en-US" altLang="zh-CN" sz="2400" dirty="0"/>
                  <a:t>Miller-Rabin</a:t>
                </a:r>
                <a:r>
                  <a:rPr lang="zh-CN" altLang="en-US" sz="2400" dirty="0"/>
                  <a:t>算法一次运行出错的概率不超过</a:t>
                </a:r>
                <a:r>
                  <a:rPr lang="en-US" altLang="zh-CN" sz="2400" dirty="0"/>
                  <a:t>1/4</a:t>
                </a:r>
                <a:r>
                  <a:rPr lang="zh-CN" altLang="en-US" sz="2400" dirty="0"/>
                  <a:t>，且无法被改进。</a:t>
                </a:r>
                <a:endParaRPr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证明见</a:t>
                </a:r>
                <a:r>
                  <a:rPr lang="en-US" altLang="zh-CN" sz="2400" dirty="0"/>
                  <a:t>Probabilistic Algorithm for Testing Primality, Michael </a:t>
                </a:r>
                <a:r>
                  <a:rPr lang="en-US" altLang="zh-CN" sz="2400" dirty="0" err="1"/>
                  <a:t>O.Rabin</a:t>
                </a:r>
                <a:r>
                  <a:rPr lang="en-US" altLang="zh-CN" sz="2400" dirty="0"/>
                  <a:t>, 1980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52" y="1822758"/>
                <a:ext cx="10438765" cy="4460388"/>
              </a:xfrm>
              <a:prstGeom prst="rect">
                <a:avLst/>
              </a:prstGeom>
              <a:blipFill>
                <a:blip r:embed="rId4"/>
                <a:stretch>
                  <a:fillRect l="-759" t="-1230" r="-3795" b="-2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571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508869"/>
            <a:ext cx="75431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latin typeface="+mj-ea"/>
                <a:ea typeface="+mj-ea"/>
              </a:rPr>
              <a:t>3. </a:t>
            </a:r>
            <a:r>
              <a:rPr lang="zh-CN" altLang="en-US" sz="3600" dirty="0">
                <a:latin typeface="+mj-ea"/>
                <a:ea typeface="+mj-ea"/>
              </a:rPr>
              <a:t>质数判定与</a:t>
            </a:r>
            <a:r>
              <a:rPr lang="en-US" altLang="zh-CN" sz="3600" dirty="0">
                <a:latin typeface="+mj-ea"/>
                <a:ea typeface="+mj-ea"/>
              </a:rPr>
              <a:t>Miller-Rabin</a:t>
            </a:r>
            <a:r>
              <a:rPr lang="zh-CN" altLang="en-US" sz="3600" dirty="0">
                <a:latin typeface="+mj-ea"/>
                <a:ea typeface="+mj-ea"/>
              </a:rPr>
              <a:t>算法补充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59552" y="1822758"/>
                <a:ext cx="10438765" cy="465204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素数判定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见论文 </a:t>
                </a:r>
                <a:r>
                  <a:rPr lang="en-US" altLang="zh-CN" sz="2000" dirty="0"/>
                  <a:t>PRIMES is in P, M. Agrawal, </a:t>
                </a:r>
                <a:r>
                  <a:rPr lang="en-US" altLang="zh-CN" sz="2000" dirty="0" err="1"/>
                  <a:t>N.Kayal</a:t>
                </a:r>
                <a:r>
                  <a:rPr lang="en-US" altLang="zh-CN" sz="2000" dirty="0"/>
                  <a:t> and </a:t>
                </a:r>
                <a:r>
                  <a:rPr lang="en-US" altLang="zh-CN" sz="2000" dirty="0" err="1"/>
                  <a:t>N.Saxena</a:t>
                </a:r>
                <a:r>
                  <a:rPr lang="en-US" altLang="zh-CN" sz="2000" dirty="0"/>
                  <a:t>, 2004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然而因子分解尚未证明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/>
                  <a:t>或者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完全</m:t>
                    </m:r>
                  </m:oMath>
                </a14:m>
                <a:endParaRPr lang="en-US" altLang="zh-CN" sz="2000" dirty="0"/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尽管目前存在有效算法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判定</a:t>
                </a:r>
                <a:r>
                  <a:rPr lang="zh-CN" altLang="en-US" sz="2000" dirty="0"/>
                  <a:t>一个大整数是否有质因子，但尚未发现有效算法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找到</a:t>
                </a:r>
                <a:r>
                  <a:rPr lang="zh-CN" altLang="en-US" sz="2000" dirty="0"/>
                  <a:t>大整数的质因子！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证明概要：证明</a:t>
                </a:r>
                <a:r>
                  <a:rPr lang="en-US" altLang="zh-CN" sz="2400" dirty="0"/>
                  <a:t>Miller-Rabin</a:t>
                </a:r>
                <a:r>
                  <a:rPr lang="zh-CN" altLang="en-US" sz="2400" dirty="0"/>
                  <a:t>算法中前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400" dirty="0"/>
                  <a:t>数必然有</a:t>
                </a:r>
                <a:r>
                  <a:rPr lang="en-US" altLang="zh-CN" sz="2400" dirty="0"/>
                  <a:t>non-witness</a:t>
                </a:r>
                <a:r>
                  <a:rPr lang="zh-CN" altLang="en-US" sz="2400" dirty="0"/>
                  <a:t>，此时随机算法退化为多项式时间确定性算法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这说明尽管某类问题能够被证明是</a:t>
                </a:r>
                <a:r>
                  <a:rPr lang="en-US" altLang="zh-CN" sz="2400" dirty="0"/>
                  <a:t>P</a:t>
                </a:r>
                <a:r>
                  <a:rPr lang="zh-CN" altLang="en-US" sz="2400" dirty="0"/>
                  <a:t>类问题，但随机算法比确定性算法更本质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52" y="1822758"/>
                <a:ext cx="10438765" cy="4652043"/>
              </a:xfrm>
              <a:prstGeom prst="rect">
                <a:avLst/>
              </a:prstGeom>
              <a:blipFill>
                <a:blip r:embed="rId4"/>
                <a:stretch>
                  <a:fillRect l="-759" r="-876" b="-1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975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508869"/>
            <a:ext cx="34724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latin typeface="+mj-ea"/>
                <a:ea typeface="+mj-ea"/>
              </a:rPr>
              <a:t>4.</a:t>
            </a:r>
            <a:r>
              <a:rPr lang="zh-CN" altLang="en-US" sz="3600" dirty="0">
                <a:latin typeface="+mj-ea"/>
                <a:ea typeface="+mj-ea"/>
              </a:rPr>
              <a:t> 丢失的校园卡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9552" y="1822758"/>
            <a:ext cx="10438765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63049A-47BF-4F4F-992D-42DA95D5F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781"/>
            <a:ext cx="12192000" cy="36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0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EB000E-A33C-4224-971F-16B2576DFA0B}"/>
              </a:ext>
            </a:extLst>
          </p:cNvPr>
          <p:cNvSpPr txBox="1"/>
          <p:nvPr/>
        </p:nvSpPr>
        <p:spPr>
          <a:xfrm>
            <a:off x="959552" y="508869"/>
            <a:ext cx="34724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latin typeface="+mj-ea"/>
                <a:ea typeface="+mj-ea"/>
              </a:rPr>
              <a:t>4.</a:t>
            </a:r>
            <a:r>
              <a:rPr lang="zh-CN" altLang="en-US" sz="3600" dirty="0">
                <a:latin typeface="+mj-ea"/>
                <a:ea typeface="+mj-ea"/>
              </a:rPr>
              <a:t> 丢失的校园卡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07651E-A269-4A51-BADF-49CDA1FED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5" y="1269909"/>
            <a:ext cx="11038530" cy="529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10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E79C0F-4706-4CC9-8072-6DDC4BF153B7}"/>
              </a:ext>
            </a:extLst>
          </p:cNvPr>
          <p:cNvSpPr txBox="1"/>
          <p:nvPr/>
        </p:nvSpPr>
        <p:spPr>
          <a:xfrm>
            <a:off x="959552" y="508869"/>
            <a:ext cx="34724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latin typeface="+mj-ea"/>
                <a:ea typeface="+mj-ea"/>
              </a:rPr>
              <a:t>4.</a:t>
            </a:r>
            <a:r>
              <a:rPr lang="zh-CN" altLang="en-US" sz="3600" dirty="0">
                <a:latin typeface="+mj-ea"/>
                <a:ea typeface="+mj-ea"/>
              </a:rPr>
              <a:t> 丢失的校园卡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49195F-C69B-4576-B9C7-4AC2994E4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7" y="1382342"/>
            <a:ext cx="7724138" cy="27186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6FE7FE-7AF2-474A-9CBF-89878B878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757" y="4328086"/>
            <a:ext cx="8414106" cy="23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4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F0C13-47E8-0621-24B5-19D6EABC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AA581-4619-B5F0-7FAA-843B3AB2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F17844-F556-3DD1-305E-A5ADABCC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45" y="365125"/>
            <a:ext cx="10258510" cy="565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00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47EBEA-C976-46B4-A02C-72C00647AD3C}"/>
              </a:ext>
            </a:extLst>
          </p:cNvPr>
          <p:cNvSpPr txBox="1"/>
          <p:nvPr/>
        </p:nvSpPr>
        <p:spPr>
          <a:xfrm>
            <a:off x="959552" y="508869"/>
            <a:ext cx="34724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latin typeface="+mj-ea"/>
                <a:ea typeface="+mj-ea"/>
              </a:rPr>
              <a:t>4.</a:t>
            </a:r>
            <a:r>
              <a:rPr lang="zh-CN" altLang="en-US" sz="3600" dirty="0">
                <a:latin typeface="+mj-ea"/>
                <a:ea typeface="+mj-ea"/>
              </a:rPr>
              <a:t> 丢失的校园卡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49F06B-849D-4FB6-B28E-A2CA242A4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76" y="1118561"/>
            <a:ext cx="6865973" cy="559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49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9552" y="508869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latin typeface="+mj-ea"/>
                <a:ea typeface="+mj-ea"/>
              </a:rPr>
              <a:t>后记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9552" y="1822758"/>
            <a:ext cx="10438765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部分内容来源于信科孔雨晴老师开设课程</a:t>
            </a:r>
            <a:r>
              <a:rPr lang="en-US" altLang="zh-CN" sz="2400" dirty="0"/>
              <a:t>《</a:t>
            </a:r>
            <a:r>
              <a:rPr lang="zh-CN" altLang="en-US" sz="2400" dirty="0"/>
              <a:t>随机算法</a:t>
            </a:r>
            <a:r>
              <a:rPr lang="en-US" altLang="zh-CN" sz="2400" dirty="0"/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欢迎大家明年选修！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9A6EB-89DE-F1C5-B172-33330158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81FC1-B038-EF3B-24D6-04099CBB4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3CA1E8-5252-B362-324B-54766467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58" y="763674"/>
            <a:ext cx="9726807" cy="486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4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9C32C-55A3-AFE5-2443-68F4F410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9CDDD-0EDD-A790-972D-8F6CFA93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22AB0D-2AB5-530D-39F6-27B41415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204" y="1416818"/>
            <a:ext cx="9741796" cy="37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0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rotWithShape="1">
            <a:blip r:embed="rId3"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ea typeface="字魂105号-简雅黑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038938" cy="1883966"/>
            <a:chOff x="1209755" y="4179558"/>
            <a:chExt cx="2038938" cy="1883966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329210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sz="8800" b="1" dirty="0">
                  <a:latin typeface="FZCuHeiSongS-B-GB"/>
                  <a:ea typeface="FZCuHeiSongS-B-GB"/>
                </a:rPr>
                <a:t>02</a:t>
              </a:r>
              <a:endParaRPr lang="zh-CN" altLang="zh-CN" sz="8800" b="1" dirty="0">
                <a:latin typeface="FZCuHeiSongS-B-GB"/>
                <a:ea typeface="FZCuHeiSongS-B-GB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latin typeface="FZShengShiKaiShuS-EB-GB"/>
                  <a:ea typeface="宋体" panose="02010600030101010101" pitchFamily="2" charset="-122"/>
                </a:rPr>
                <a:t>往年题</a:t>
              </a: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  <a:prstDash val="solid"/>
              <a:miter/>
            </a:ln>
          </p:spPr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/>
              <a:ahLst/>
              <a:cxnLst/>
              <a:rect l="l" t="t" r="r" b="b"/>
              <a:pathLst>
                <a:path w="156946" h="226895">
                  <a:moveTo>
                    <a:pt x="0" y="226895"/>
                  </a:moveTo>
                  <a:lnTo>
                    <a:pt x="90489" y="2847"/>
                  </a:lnTo>
                  <a:lnTo>
                    <a:pt x="156946" y="0"/>
                  </a:lnTo>
                  <a:lnTo>
                    <a:pt x="68957" y="226895"/>
                  </a:lnTo>
                  <a:lnTo>
                    <a:pt x="0" y="226895"/>
                  </a:lnTo>
                  <a:close/>
                </a:path>
              </a:pathLst>
            </a:custGeom>
            <a:grpFill/>
            <a:ln w="12700">
              <a:solidFill>
                <a:srgbClr val="9A0000"/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8565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  <a:prstDash val="solid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34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83894-FB11-4D4A-8EE3-CD01FD7B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判断、选择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567925-E58F-B918-D8B2-7A4A58A78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167" y="1869892"/>
            <a:ext cx="7163482" cy="441229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E42394-AB17-B52D-19B0-8014F6E25B50}"/>
              </a:ext>
            </a:extLst>
          </p:cNvPr>
          <p:cNvSpPr txBox="1"/>
          <p:nvPr/>
        </p:nvSpPr>
        <p:spPr>
          <a:xfrm>
            <a:off x="8732017" y="1736563"/>
            <a:ext cx="733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×</a:t>
            </a:r>
            <a:endParaRPr lang="zh-CN" altLang="en-US" sz="4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EA7434-0E7F-0F52-AB41-5AD1397C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35" y="2862098"/>
            <a:ext cx="5416587" cy="19510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F302DA-DF58-D0C1-6510-222CE5417D0F}"/>
              </a:ext>
            </a:extLst>
          </p:cNvPr>
          <p:cNvSpPr txBox="1"/>
          <p:nvPr/>
        </p:nvSpPr>
        <p:spPr>
          <a:xfrm>
            <a:off x="6270171" y="3084844"/>
            <a:ext cx="904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C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13189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631F5-7DBE-2612-C4A1-F8AB8A55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0B88DD-BF12-DC99-B3F1-6535E5CCB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9D2B53-3E24-2AC0-94FC-56FAB16D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01" y="1825625"/>
            <a:ext cx="10663099" cy="13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39DC8-891D-33C3-026D-2386C79B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6C494-64D7-F98F-F3EE-C0FF883B2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A98D8-D579-BCF1-7AF2-0290E094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9" y="392497"/>
            <a:ext cx="10840661" cy="55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25593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D108714-6A20-43BC-B9A3-EA5EC11810D7}" vid="{8B62FDFB-1A85-4114-842B-88816B91509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399</TotalTime>
  <Words>1064</Words>
  <Application>Microsoft Office PowerPoint</Application>
  <PresentationFormat>宽屏</PresentationFormat>
  <Paragraphs>89</Paragraphs>
  <Slides>31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FZCuHeiSongS-B-GB</vt:lpstr>
      <vt:lpstr>FZShengShiKaiShuS-EB-GB</vt:lpstr>
      <vt:lpstr>等线</vt:lpstr>
      <vt:lpstr>思源黑体 CN Light</vt:lpstr>
      <vt:lpstr>微软雅黑</vt:lpstr>
      <vt:lpstr>Arial</vt:lpstr>
      <vt:lpstr>Calibri</vt:lpstr>
      <vt:lpstr>Cambria Math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判断、选择</vt:lpstr>
      <vt:lpstr>2022</vt:lpstr>
      <vt:lpstr>PowerPoint 演示文稿</vt:lpstr>
      <vt:lpstr>PowerPoint 演示文稿</vt:lpstr>
      <vt:lpstr>PowerPoint 演示文稿</vt:lpstr>
      <vt:lpstr>2019</vt:lpstr>
      <vt:lpstr>PowerPoint 演示文稿</vt:lpstr>
      <vt:lpstr>2018</vt:lpstr>
      <vt:lpstr>PowerPoint 演示文稿</vt:lpstr>
      <vt:lpstr>2017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随机算法</dc:title>
  <dc:creator>马 允轩</dc:creator>
  <cp:lastModifiedBy>马 允轩</cp:lastModifiedBy>
  <cp:revision>26</cp:revision>
  <dcterms:created xsi:type="dcterms:W3CDTF">2023-05-28T13:18:25Z</dcterms:created>
  <dcterms:modified xsi:type="dcterms:W3CDTF">2023-05-31T06:02:56Z</dcterms:modified>
</cp:coreProperties>
</file>